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12179300" cy="9134475" type="ledger"/>
  <p:notesSz cx="6858000" cy="9144000"/>
  <p:defaultTextStyle>
    <a:defPPr>
      <a:defRPr lang="es-ES"/>
    </a:defPPr>
    <a:lvl1pPr marL="0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77">
          <p15:clr>
            <a:srgbClr val="A4A3A4"/>
          </p15:clr>
        </p15:guide>
        <p15:guide id="2" pos="38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3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3669" autoAdjust="0"/>
  </p:normalViewPr>
  <p:slideViewPr>
    <p:cSldViewPr>
      <p:cViewPr varScale="1">
        <p:scale>
          <a:sx n="55" d="100"/>
          <a:sy n="55" d="100"/>
        </p:scale>
        <p:origin x="1338" y="96"/>
      </p:cViewPr>
      <p:guideLst>
        <p:guide orient="horz" pos="2877"/>
        <p:guide pos="38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SCRITORIO%202022\TRANSPARENCIA%202022\MULTAS%20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15"/>
      <c:rotY val="2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2886914776678522E-4"/>
          <c:y val="0.13987243960917101"/>
          <c:w val="0.99967111688846744"/>
          <c:h val="0.7917320156409020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'2022'!$B$2:$J$2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dLbls>
            <c:dLbl>
              <c:idx val="0"/>
              <c:layout>
                <c:manualLayout>
                  <c:x val="6.4412238325281803E-3"/>
                  <c:y val="-5.4389093729855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230-4831-A3B5-32A0D7B1616F}"/>
                </c:ext>
              </c:extLst>
            </c:dLbl>
            <c:dLbl>
              <c:idx val="1"/>
              <c:layout>
                <c:manualLayout>
                  <c:x val="-8.0515297906602254E-4"/>
                  <c:y val="5.20243505242095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230-4831-A3B5-32A0D7B1616F}"/>
                </c:ext>
              </c:extLst>
            </c:dLbl>
            <c:dLbl>
              <c:idx val="2"/>
              <c:layout>
                <c:manualLayout>
                  <c:x val="5.6360708534621872E-3"/>
                  <c:y val="-4.25653777016260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230-4831-A3B5-32A0D7B1616F}"/>
                </c:ext>
              </c:extLst>
            </c:dLbl>
            <c:dLbl>
              <c:idx val="4"/>
              <c:layout>
                <c:manualLayout>
                  <c:x val="8.0515297906602254E-4"/>
                  <c:y val="-4.25653777016260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230-4831-A3B5-32A0D7B1616F}"/>
                </c:ext>
              </c:extLst>
            </c:dLbl>
            <c:dLbl>
              <c:idx val="6"/>
              <c:layout>
                <c:manualLayout>
                  <c:x val="0"/>
                  <c:y val="-4.25653777016260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230-4831-A3B5-32A0D7B1616F}"/>
                </c:ext>
              </c:extLst>
            </c:dLbl>
            <c:dLbl>
              <c:idx val="7"/>
              <c:layout>
                <c:manualLayout>
                  <c:x val="0"/>
                  <c:y val="1.1823716028229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230-4831-A3B5-32A0D7B1616F}"/>
                </c:ext>
              </c:extLst>
            </c:dLbl>
            <c:dLbl>
              <c:idx val="8"/>
              <c:layout>
                <c:manualLayout>
                  <c:x val="0"/>
                  <c:y val="-3.3106404879042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1230-4831-A3B5-32A0D7B1616F}"/>
                </c:ext>
              </c:extLst>
            </c:dLbl>
            <c:dLbl>
              <c:idx val="10"/>
              <c:layout>
                <c:manualLayout>
                  <c:x val="8.0515297906602254E-4"/>
                  <c:y val="-4.02006344959801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1230-4831-A3B5-32A0D7B161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'2022'!$B$3:$M$3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'2022'!$B$10:$M$10</c:f>
              <c:numCache>
                <c:formatCode>"$"#,##0.00</c:formatCode>
                <c:ptCount val="12"/>
                <c:pt idx="0">
                  <c:v>190825.28</c:v>
                </c:pt>
                <c:pt idx="1">
                  <c:v>394262.83999999997</c:v>
                </c:pt>
                <c:pt idx="2">
                  <c:v>333467.15999999997</c:v>
                </c:pt>
                <c:pt idx="3">
                  <c:v>310036.76</c:v>
                </c:pt>
                <c:pt idx="4">
                  <c:v>361944.66</c:v>
                </c:pt>
                <c:pt idx="5">
                  <c:v>288032.92</c:v>
                </c:pt>
                <c:pt idx="6">
                  <c:v>379978.33</c:v>
                </c:pt>
                <c:pt idx="7">
                  <c:v>267265.19</c:v>
                </c:pt>
                <c:pt idx="8">
                  <c:v>402424.68000000005</c:v>
                </c:pt>
                <c:pt idx="9">
                  <c:v>466524.58999999997</c:v>
                </c:pt>
                <c:pt idx="10">
                  <c:v>434777.79</c:v>
                </c:pt>
                <c:pt idx="11">
                  <c:v>330049.07999999996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230-4831-A3B5-32A0D7B161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458432"/>
        <c:axId val="72101888"/>
        <c:axId val="0"/>
      </c:bar3DChart>
      <c:catAx>
        <c:axId val="33458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MX"/>
          </a:p>
        </c:txPr>
        <c:crossAx val="72101888"/>
        <c:crosses val="autoZero"/>
        <c:auto val="1"/>
        <c:lblAlgn val="ctr"/>
        <c:lblOffset val="100"/>
        <c:noMultiLvlLbl val="0"/>
      </c:catAx>
      <c:valAx>
        <c:axId val="72101888"/>
        <c:scaling>
          <c:logBase val="10"/>
          <c:orientation val="minMax"/>
        </c:scaling>
        <c:delete val="1"/>
        <c:axPos val="l"/>
        <c:majorGridlines/>
        <c:numFmt formatCode="&quot;$&quot;#,##0.00" sourceLinked="1"/>
        <c:majorTickMark val="out"/>
        <c:minorTickMark val="none"/>
        <c:tickLblPos val="nextTo"/>
        <c:crossAx val="334584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1976312" y="406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12179300" cy="334930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94869" y="8513331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826895" y="3755284"/>
            <a:ext cx="8525510" cy="2334366"/>
          </a:xfrm>
        </p:spPr>
        <p:txBody>
          <a:bodyPr/>
          <a:lstStyle>
            <a:lvl1pPr marL="0" indent="0" algn="ctr">
              <a:buNone/>
              <a:defRPr sz="2100" b="1" cap="all" spc="333" baseline="0">
                <a:solidFill>
                  <a:schemeClr val="tx2"/>
                </a:solidFill>
              </a:defRPr>
            </a:lvl1pPr>
            <a:lvl2pPr marL="608945" indent="0" algn="ctr">
              <a:buNone/>
            </a:lvl2pPr>
            <a:lvl3pPr marL="1217889" indent="0" algn="ctr">
              <a:buNone/>
            </a:lvl3pPr>
            <a:lvl4pPr marL="1826834" indent="0" algn="ctr">
              <a:buNone/>
            </a:lvl4pPr>
            <a:lvl5pPr marL="2435779" indent="0" algn="ctr">
              <a:buNone/>
            </a:lvl5pPr>
            <a:lvl6pPr marL="3044723" indent="0" algn="ctr">
              <a:buNone/>
            </a:lvl6pPr>
            <a:lvl7pPr marL="3653668" indent="0" algn="ctr">
              <a:buNone/>
            </a:lvl7pPr>
            <a:lvl8pPr marL="4262613" indent="0" algn="ctr">
              <a:buNone/>
            </a:lvl8pPr>
            <a:lvl9pPr marL="4871557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13/01/2023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207048" y="3223455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202988" y="20298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5683674" y="2817478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5809526" y="2943331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785168" y="2929546"/>
            <a:ext cx="608965" cy="58782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3448" y="507471"/>
            <a:ext cx="10352405" cy="2334366"/>
          </a:xfrm>
        </p:spPr>
        <p:txBody>
          <a:bodyPr anchor="b"/>
          <a:lstStyle>
            <a:lvl1pPr>
              <a:defRPr sz="56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13/01/2023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9337463" y="0"/>
            <a:ext cx="2841837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2179300" cy="2070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94869" y="8513331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202988" y="20704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5356862" y="4366279"/>
            <a:ext cx="831846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9110117" y="3896954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9235969" y="4022806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211611" y="4009022"/>
            <a:ext cx="608965" cy="587820"/>
          </a:xfrm>
        </p:spPr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05977" y="405977"/>
            <a:ext cx="8728498" cy="775373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13/01/2023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844934" y="405979"/>
            <a:ext cx="1928389" cy="7793906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13/01/2023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809526" y="1367071"/>
            <a:ext cx="608965" cy="587820"/>
          </a:xfrm>
        </p:spPr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01917" y="2033943"/>
            <a:ext cx="11326749" cy="608965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11976312" y="25374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202988" y="3044825"/>
            <a:ext cx="11765204" cy="40597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207048" y="189605"/>
            <a:ext cx="11765204" cy="284995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22667" y="3653791"/>
            <a:ext cx="8631232" cy="2228643"/>
          </a:xfrm>
        </p:spPr>
        <p:txBody>
          <a:bodyPr anchor="t"/>
          <a:lstStyle>
            <a:lvl1pPr marL="0" indent="0" algn="ctr">
              <a:buNone/>
              <a:defRPr sz="2100" b="1" cap="all" spc="333" baseline="0">
                <a:solidFill>
                  <a:schemeClr val="tx2"/>
                </a:solidFill>
              </a:defRPr>
            </a:lvl1pPr>
            <a:lvl2pPr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94869" y="8513331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202988" y="20298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13/01/2023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202988" y="3247813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5683674" y="2817478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5809526" y="2943331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785168" y="2929546"/>
            <a:ext cx="608965" cy="58782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2081" y="710459"/>
            <a:ext cx="10352405" cy="2029883"/>
          </a:xfrm>
        </p:spPr>
        <p:txBody>
          <a:bodyPr anchor="b"/>
          <a:lstStyle>
            <a:lvl1pPr algn="ctr">
              <a:buNone/>
              <a:defRPr sz="56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1917" y="304482"/>
            <a:ext cx="11367347" cy="101088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7713557" y="8537689"/>
            <a:ext cx="4055707" cy="487172"/>
          </a:xfrm>
        </p:spPr>
        <p:txBody>
          <a:bodyPr/>
          <a:lstStyle/>
          <a:p>
            <a:fld id="{8B00DABA-663D-4A99-9FA6-F4AFFB833DBC}" type="datetimeFigureOut">
              <a:rPr lang="es-ES" smtClean="0"/>
              <a:pPr/>
              <a:t>13/01/2023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6077770" y="2098682"/>
            <a:ext cx="11882" cy="641938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401917" y="1826895"/>
            <a:ext cx="5379191" cy="6235802"/>
          </a:xfrm>
        </p:spPr>
        <p:txBody>
          <a:bodyPr/>
          <a:lstStyle>
            <a:lvl1pPr>
              <a:defRPr sz="33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6394132" y="1826895"/>
            <a:ext cx="5379191" cy="6235802"/>
          </a:xfrm>
        </p:spPr>
        <p:txBody>
          <a:bodyPr/>
          <a:lstStyle>
            <a:lvl1pPr>
              <a:defRPr sz="33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6089650" y="2930644"/>
            <a:ext cx="0" cy="5578119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12179300" cy="1928389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02988" y="1826895"/>
            <a:ext cx="11765204" cy="121793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94361" y="8513331"/>
            <a:ext cx="11765204" cy="4140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01917" y="2029883"/>
            <a:ext cx="5381306" cy="97628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900" b="1" dirty="0" smtClean="0">
                <a:solidFill>
                  <a:srgbClr val="FFFFFF"/>
                </a:solidFill>
              </a:defRPr>
            </a:lvl1pPr>
            <a:lvl2pPr>
              <a:buNone/>
              <a:defRPr sz="2700" b="1"/>
            </a:lvl2pPr>
            <a:lvl3pPr>
              <a:buNone/>
              <a:defRPr sz="2400" b="1"/>
            </a:lvl3pPr>
            <a:lvl4pPr>
              <a:buNone/>
              <a:defRPr sz="2100" b="1"/>
            </a:lvl4pPr>
            <a:lvl5pPr>
              <a:buNone/>
              <a:defRPr sz="21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6381786" y="2029883"/>
            <a:ext cx="5383420" cy="97434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900" b="1"/>
            </a:lvl1pPr>
            <a:lvl2pPr>
              <a:buNone/>
              <a:defRPr sz="2700" b="1"/>
            </a:lvl2pPr>
            <a:lvl3pPr>
              <a:buNone/>
              <a:defRPr sz="2400" b="1"/>
            </a:lvl3pPr>
            <a:lvl4pPr>
              <a:buNone/>
              <a:defRPr sz="2100" b="1"/>
            </a:lvl4pPr>
            <a:lvl5pPr>
              <a:buNone/>
              <a:defRPr sz="21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13/01/2023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977" y="8537689"/>
            <a:ext cx="4770226" cy="487172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202988" y="1705102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202988" y="20704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401917" y="3291745"/>
            <a:ext cx="5383251" cy="508590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6394132" y="3291745"/>
            <a:ext cx="5379191" cy="5090947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5683674" y="1273387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5809526" y="1399240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785168" y="1388441"/>
            <a:ext cx="608965" cy="587820"/>
          </a:xfrm>
        </p:spPr>
        <p:txBody>
          <a:bodyPr/>
          <a:lstStyle>
            <a:lvl1pPr algn="ctr">
              <a:defRPr/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13/01/2023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785168" y="1379922"/>
            <a:ext cx="608965" cy="587820"/>
          </a:xfrm>
        </p:spPr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12179300" cy="2070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94869" y="8513331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202988" y="21110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13/01/2023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683674" y="8424016"/>
            <a:ext cx="811953" cy="587819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202988" y="202988"/>
            <a:ext cx="11765204" cy="40597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12179300" cy="15833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202988" y="811953"/>
            <a:ext cx="3653790" cy="7815051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7471" y="1217930"/>
            <a:ext cx="3146319" cy="1319424"/>
          </a:xfrm>
        </p:spPr>
        <p:txBody>
          <a:bodyPr anchor="b">
            <a:noAutofit/>
          </a:bodyPr>
          <a:lstStyle>
            <a:lvl1pPr algn="l">
              <a:buNone/>
              <a:defRPr sz="29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07471" y="2638849"/>
            <a:ext cx="3146319" cy="5520860"/>
          </a:xfrm>
        </p:spPr>
        <p:txBody>
          <a:bodyPr/>
          <a:lstStyle>
            <a:lvl1pPr marL="0" indent="0">
              <a:spcAft>
                <a:spcPts val="1332"/>
              </a:spcAft>
              <a:buNone/>
              <a:defRPr sz="2100">
                <a:solidFill>
                  <a:srgbClr val="FFFFFF"/>
                </a:solidFill>
              </a:defRPr>
            </a:lvl1pPr>
            <a:lvl2pPr>
              <a:buNone/>
              <a:defRPr sz="1600"/>
            </a:lvl2pPr>
            <a:lvl3pPr>
              <a:buNone/>
              <a:defRPr sz="13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202988" y="20298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202988" y="710459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4161261" y="913447"/>
            <a:ext cx="7510568" cy="7206086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725401" y="304483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851253" y="430335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826895" y="416550"/>
            <a:ext cx="608965" cy="58782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98928" y="8508974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13/01/2023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1917" y="8538893"/>
            <a:ext cx="4506341" cy="487172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202988" y="710459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202988" y="202988"/>
            <a:ext cx="11765204" cy="40191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02988" y="811953"/>
            <a:ext cx="3653790" cy="7815051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202988" y="20704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725401" y="304483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851253" y="430335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826895" y="416550"/>
            <a:ext cx="608965" cy="587820"/>
          </a:xfrm>
        </p:spPr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96333" y="6698615"/>
            <a:ext cx="7815051" cy="1623907"/>
          </a:xfrm>
        </p:spPr>
        <p:txBody>
          <a:bodyPr anchor="t">
            <a:noAutofit/>
          </a:bodyPr>
          <a:lstStyle>
            <a:lvl1pPr algn="l">
              <a:buNone/>
              <a:defRPr sz="32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996333" y="811954"/>
            <a:ext cx="7815051" cy="5683673"/>
          </a:xfrm>
        </p:spPr>
        <p:txBody>
          <a:bodyPr/>
          <a:lstStyle>
            <a:lvl1pPr marL="0" indent="0">
              <a:buNone/>
              <a:defRPr sz="43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7471" y="1319424"/>
            <a:ext cx="3247813" cy="7003098"/>
          </a:xfrm>
        </p:spPr>
        <p:txBody>
          <a:bodyPr/>
          <a:lstStyle>
            <a:lvl1pPr marL="0" indent="0">
              <a:spcAft>
                <a:spcPts val="1332"/>
              </a:spcAft>
              <a:buFontTx/>
              <a:buNone/>
              <a:defRPr sz="2100">
                <a:solidFill>
                  <a:srgbClr val="FFFFFF"/>
                </a:solidFill>
              </a:defRPr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98928" y="8508974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7709497" y="8531083"/>
            <a:ext cx="4055707" cy="487172"/>
          </a:xfrm>
        </p:spPr>
        <p:txBody>
          <a:bodyPr/>
          <a:lstStyle/>
          <a:p>
            <a:fld id="{8B00DABA-663D-4A99-9FA6-F4AFFB833DBC}" type="datetimeFigureOut">
              <a:rPr lang="es-ES" smtClean="0"/>
              <a:pPr/>
              <a:t>13/01/2023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1917" y="8538893"/>
            <a:ext cx="4774286" cy="487172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1"/>
            <a:ext cx="12179300" cy="18558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98928" y="8508974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7713557" y="8531083"/>
            <a:ext cx="4055707" cy="487172"/>
          </a:xfrm>
          <a:prstGeom prst="rect">
            <a:avLst/>
          </a:prstGeom>
        </p:spPr>
        <p:txBody>
          <a:bodyPr vert="horz" lIns="121789" tIns="60894" rIns="121789" bIns="60894"/>
          <a:lstStyle>
            <a:lvl1pPr algn="r" eaLnBrk="1" latinLnBrk="0" hangingPunct="1">
              <a:defRPr kumimoji="0" sz="1900">
                <a:solidFill>
                  <a:srgbClr val="FFFFFF"/>
                </a:solidFill>
              </a:defRPr>
            </a:lvl1pPr>
          </a:lstStyle>
          <a:p>
            <a:fld id="{8B00DABA-663D-4A99-9FA6-F4AFFB833DBC}" type="datetimeFigureOut">
              <a:rPr lang="es-ES" smtClean="0"/>
              <a:pPr/>
              <a:t>13/01/2023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05977" y="8538893"/>
            <a:ext cx="4770226" cy="487172"/>
          </a:xfrm>
          <a:prstGeom prst="rect">
            <a:avLst/>
          </a:prstGeom>
        </p:spPr>
        <p:txBody>
          <a:bodyPr vert="horz" lIns="121789" tIns="60894" rIns="121789" bIns="60894"/>
          <a:lstStyle>
            <a:lvl1pPr algn="l" eaLnBrk="1" latinLnBrk="0" hangingPunct="1">
              <a:defRPr kumimoji="0" sz="16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202988" y="20704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202988" y="1700551"/>
            <a:ext cx="117652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5683674" y="1273387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5809526" y="1399240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5785168" y="1385455"/>
            <a:ext cx="608965" cy="587820"/>
          </a:xfrm>
          <a:prstGeom prst="rect">
            <a:avLst/>
          </a:prstGeom>
        </p:spPr>
        <p:txBody>
          <a:bodyPr vert="horz" lIns="60894" tIns="60894" rIns="60894" bIns="60894" anchor="ctr">
            <a:normAutofit/>
          </a:bodyPr>
          <a:lstStyle>
            <a:lvl1pPr algn="ctr" eaLnBrk="1" latinLnBrk="0" hangingPunct="1">
              <a:defRPr kumimoji="0" sz="21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01917" y="304482"/>
            <a:ext cx="11367347" cy="1010882"/>
          </a:xfrm>
          <a:prstGeom prst="rect">
            <a:avLst/>
          </a:prstGeom>
        </p:spPr>
        <p:txBody>
          <a:bodyPr vert="horz" lIns="121789" tIns="60894" rIns="121789" bIns="60894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01917" y="2029883"/>
            <a:ext cx="11367347" cy="6126188"/>
          </a:xfrm>
          <a:prstGeom prst="rect">
            <a:avLst/>
          </a:prstGeom>
        </p:spPr>
        <p:txBody>
          <a:bodyPr vert="horz" lIns="121789" tIns="60894" rIns="121789" bIns="60894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365367" indent="-365367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30734" indent="-365367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900" kern="1200">
          <a:solidFill>
            <a:schemeClr val="tx2"/>
          </a:solidFill>
          <a:latin typeface="+mn-lt"/>
          <a:ea typeface="+mn-ea"/>
          <a:cs typeface="+mn-cs"/>
        </a:defRPr>
      </a:lvl2pPr>
      <a:lvl3pPr marL="1096100" indent="-304472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461467" indent="-304472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700" kern="1200">
          <a:solidFill>
            <a:schemeClr val="tx2"/>
          </a:solidFill>
          <a:latin typeface="+mn-lt"/>
          <a:ea typeface="+mn-ea"/>
          <a:cs typeface="+mn-cs"/>
        </a:defRPr>
      </a:lvl4pPr>
      <a:lvl5pPr marL="1826834" indent="-304472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192201" indent="-243578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557568" indent="-243578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21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801146" indent="-243578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166512" indent="-243578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9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1781137" y="2224133"/>
            <a:ext cx="8727870" cy="614912"/>
          </a:xfrm>
          <a:prstGeom prst="rect">
            <a:avLst/>
          </a:prstGeom>
          <a:noFill/>
        </p:spPr>
        <p:txBody>
          <a:bodyPr wrap="square" lIns="121789" tIns="60894" rIns="121789" bIns="60894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3200" b="1" cap="all" dirty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DEL MES DE </a:t>
            </a:r>
            <a:r>
              <a:rPr lang="es-ES" sz="3200" b="1" cap="all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ENERO - DICIEMBRE 2022</a:t>
            </a:r>
            <a:endParaRPr lang="es-ES" sz="3200" b="1" cap="all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008755"/>
              </p:ext>
            </p:extLst>
          </p:nvPr>
        </p:nvGraphicFramePr>
        <p:xfrm>
          <a:off x="473024" y="3703141"/>
          <a:ext cx="11017234" cy="479041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602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4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4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4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4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4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04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045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9045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9045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9045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012071">
                <a:tc>
                  <a:txBody>
                    <a:bodyPr/>
                    <a:lstStyle/>
                    <a:p>
                      <a:pPr algn="ctr" fontAlgn="b"/>
                      <a:r>
                        <a:rPr lang="es-MX" sz="19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INGRESOS POR CONCEPTO DE MULTAS </a:t>
                      </a:r>
                      <a:endParaRPr lang="es-MX" sz="19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u="none" strike="noStrike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ENERO</a:t>
                      </a:r>
                      <a:endParaRPr lang="es-MX" sz="70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FEBRERO</a:t>
                      </a: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MARZO</a:t>
                      </a: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ABRIL</a:t>
                      </a:r>
                      <a:endParaRPr lang="es-MX" sz="70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MAYO</a:t>
                      </a:r>
                      <a:endParaRPr lang="es-MX" sz="70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JUNIO</a:t>
                      </a:r>
                      <a:endParaRPr lang="es-MX" sz="70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JULIO</a:t>
                      </a: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AGOSTO</a:t>
                      </a: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SEPTIEMBRE</a:t>
                      </a: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OCTUBRE</a:t>
                      </a: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NOVIEMBRE</a:t>
                      </a: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DICIEMBRE </a:t>
                      </a:r>
                    </a:p>
                  </a:txBody>
                  <a:tcPr marL="12687" marR="12687" marT="12687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396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SEGURIDAD PUBLICA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$151,213.18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$321,022.24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$296,231.16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$304,263.56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$332,389.66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$256,794.72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$371,798.34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$267,265.19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$398,500.28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$452,383.59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$423,808.21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$323,238.08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624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POTECCION CIVIL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$4,522.00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624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ECOLOGIA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$19,725.40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$41,374.60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$13,470.00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$5,773.20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$8,563.58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396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DESARROLLO </a:t>
                      </a:r>
                      <a:r>
                        <a:rPr lang="es-MX" sz="1600" u="none" strike="noStrike" dirty="0" smtClean="0">
                          <a:effectLst/>
                        </a:rPr>
                        <a:t>URBANO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7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624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ALCOHOLES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$19,886.70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$31,866.00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$19,244.00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$29,555.00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$31,238.20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$8,179.99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$3,924.40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$14,141.00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$2,406.00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$6,811.00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6248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CATASRO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3530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TOTAL:</a:t>
                      </a:r>
                      <a:endParaRPr lang="es-MX" sz="2400" b="1" i="0" u="none" strike="noStrike" dirty="0">
                        <a:solidFill>
                          <a:srgbClr val="0070C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$190,825.28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$394,262.84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$333,467.16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$310,036.76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$361,944.66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$288,032.92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$379,978.33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$267,265.19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$402,424.68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$466,524.59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$434,777.79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$330,049.08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8" name="1 Imagen" descr="C:\Users\tesoreria\Downloads\Membretada Ingresos (5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86" t="2728" r="2988" b="87846"/>
          <a:stretch>
            <a:fillRect/>
          </a:stretch>
        </p:blipFill>
        <p:spPr bwMode="auto">
          <a:xfrm>
            <a:off x="273049" y="251503"/>
            <a:ext cx="2526285" cy="114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2 Imagen" descr="C:\Users\javierzr\Desktop\Ingreso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002" y="251504"/>
            <a:ext cx="2520280" cy="1003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3 Rectángulo"/>
          <p:cNvSpPr/>
          <p:nvPr/>
        </p:nvSpPr>
        <p:spPr>
          <a:xfrm>
            <a:off x="1644460" y="1195635"/>
            <a:ext cx="90460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INGRESO POR MULTAS 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45063" y="8672810"/>
            <a:ext cx="608965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s-MX" sz="1200" b="1" dirty="0">
                <a:solidFill>
                  <a:prstClr val="black"/>
                </a:solidFill>
              </a:rPr>
              <a:t>ELABORÓ: ING. FCO. JAVIER ZAMORA ROJAS, AUXILIAR.</a:t>
            </a:r>
          </a:p>
          <a:p>
            <a:pPr lvl="0"/>
            <a:r>
              <a:rPr lang="es-MX" sz="1200" b="1" dirty="0">
                <a:solidFill>
                  <a:prstClr val="black"/>
                </a:solidFill>
              </a:rPr>
              <a:t>TITULAR: C.P. EDUARDO GARCÍA ANDRADE, DIRECTOR DE INGRESOS</a:t>
            </a:r>
          </a:p>
        </p:txBody>
      </p:sp>
      <p:sp>
        <p:nvSpPr>
          <p:cNvPr id="6" name="Rectángulo 5"/>
          <p:cNvSpPr/>
          <p:nvPr/>
        </p:nvSpPr>
        <p:spPr>
          <a:xfrm>
            <a:off x="7097762" y="8668151"/>
            <a:ext cx="4932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s-MX" sz="1200" b="1" dirty="0">
                <a:solidFill>
                  <a:prstClr val="black"/>
                </a:solidFill>
              </a:rPr>
              <a:t>Nota :</a:t>
            </a:r>
            <a:r>
              <a:rPr lang="es-MX" sz="1200" dirty="0">
                <a:solidFill>
                  <a:prstClr val="black"/>
                </a:solidFill>
              </a:rPr>
              <a:t>Estos ingresos se reflejan en la Cuenta Publica para realizar diferentes pagos de Municipio.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1162073" y="2262981"/>
            <a:ext cx="10010842" cy="692364"/>
          </a:xfrm>
          <a:prstGeom prst="rect">
            <a:avLst/>
          </a:prstGeom>
          <a:noFill/>
        </p:spPr>
        <p:txBody>
          <a:bodyPr wrap="square" lIns="121789" tIns="60894" rIns="121789" bIns="60894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3700" b="1" cap="all" dirty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DEL MES DE </a:t>
            </a:r>
            <a:r>
              <a:rPr lang="es-ES" sz="3700" b="1" cap="all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ENERO – DICIEMBRE 2022</a:t>
            </a:r>
          </a:p>
        </p:txBody>
      </p:sp>
      <p:pic>
        <p:nvPicPr>
          <p:cNvPr id="8" name="1 Imagen" descr="C:\Users\tesoreria\Downloads\Membretada Ingresos (5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86" t="2728" r="2988" b="87846"/>
          <a:stretch>
            <a:fillRect/>
          </a:stretch>
        </p:blipFill>
        <p:spPr bwMode="auto">
          <a:xfrm>
            <a:off x="273049" y="251503"/>
            <a:ext cx="2526285" cy="114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2 Imagen" descr="C:\Users\javierzr\Desktop\Ingreso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002" y="251504"/>
            <a:ext cx="2520280" cy="1003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836550" y="1277516"/>
            <a:ext cx="1066189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COMPORTAMIENTO POR MULTAS </a:t>
            </a:r>
            <a:endParaRPr lang="es-E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9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4765946"/>
              </p:ext>
            </p:extLst>
          </p:nvPr>
        </p:nvGraphicFramePr>
        <p:xfrm>
          <a:off x="-1719204" y="3199085"/>
          <a:ext cx="15773400" cy="5370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8994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1785</TotalTime>
  <Words>264</Words>
  <Application>Microsoft Office PowerPoint</Application>
  <PresentationFormat>Doble carta (432 x 279 mm)</PresentationFormat>
  <Paragraphs>119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Aparajita</vt:lpstr>
      <vt:lpstr>Arial Black</vt:lpstr>
      <vt:lpstr>Calibri</vt:lpstr>
      <vt:lpstr>Georgia</vt:lpstr>
      <vt:lpstr>MS Sans Serif</vt:lpstr>
      <vt:lpstr>Wingdings</vt:lpstr>
      <vt:lpstr>Wingdings 2</vt:lpstr>
      <vt:lpstr>Civil</vt:lpstr>
      <vt:lpstr>Presentación de PowerPoint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Jose Lauro Barajas Fuentes</dc:creator>
  <cp:lastModifiedBy>ItzelGST</cp:lastModifiedBy>
  <cp:revision>106</cp:revision>
  <cp:lastPrinted>2022-05-18T16:26:44Z</cp:lastPrinted>
  <dcterms:created xsi:type="dcterms:W3CDTF">2012-12-09T00:04:50Z</dcterms:created>
  <dcterms:modified xsi:type="dcterms:W3CDTF">2023-01-13T16:34:05Z</dcterms:modified>
</cp:coreProperties>
</file>